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BA42FE-D9E1-4B3D-94DC-64D3DBA648A7}" v="16" dt="2023-12-01T09:32:54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806CF-BF9D-01BF-40A5-4ABDC5EB3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BCC5B47-3DBF-4D1A-98B8-9C340869E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7DE2A7-065F-FF19-90F1-265890FF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24F5-C824-4094-8CB3-580B69CC4F33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0F3D75-8E3B-7B64-CC99-91177586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FD04D3-04DB-6937-379F-66CBE35F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04C6-DF86-4CBB-8959-4A08119137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58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1F109D-26FC-1294-E08D-CDE8790E6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7B12E19-E72A-354B-B26F-76B3BE896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751818-5CB5-C0B3-39C8-DF043D52A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24F5-C824-4094-8CB3-580B69CC4F33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362FA8-3176-E31B-E83D-0348F7C6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AE989F-FC14-F83B-CA39-BB2BA986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04C6-DF86-4CBB-8959-4A08119137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4212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4D0740C-D2C8-F640-03C4-4D1E40B4F3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E6F3026-7D90-D633-D251-961996FFF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5636A8-1351-DF8D-6195-B52DB329B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24F5-C824-4094-8CB3-580B69CC4F33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5CC6AD-96E2-E044-26BE-C3828629F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DBED36-D9DF-632F-9F9F-2C8C426F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04C6-DF86-4CBB-8959-4A08119137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20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C00BC-A9DF-4628-39E3-C67FF616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F25E7C-3501-EB99-274E-2E56403B8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20FD45-B494-71DD-A4A5-E94C82BBA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24F5-C824-4094-8CB3-580B69CC4F33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82621E-6288-06C8-CB16-19D4D2487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8849EC-479A-5D8A-36CE-113C31534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04C6-DF86-4CBB-8959-4A08119137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200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73DC0-0002-D4D9-FD47-1876DB22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DEA52B-BE72-1C8D-97DA-FC6C7A1A7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59E8C3-DCB0-309D-66F9-3E806BEC3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24F5-C824-4094-8CB3-580B69CC4F33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873E04-2B6E-22B4-13FD-23FA962AE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4E81FD-DFA4-E4F9-6123-7C12F5F3E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04C6-DF86-4CBB-8959-4A08119137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55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5E3A30-C789-3A4E-465A-8AF9A613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9B08BB-3F4C-6E83-34EF-605428B17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43AB92E-3000-0E90-0102-C92044E9A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6FB3C5B-A4E0-02BF-C90A-B5349A3BA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24F5-C824-4094-8CB3-580B69CC4F33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CA48CED-2446-335E-8F79-1BE5D8E8C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FBD93B-A6C6-9FE9-50CB-A0DB1EEA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04C6-DF86-4CBB-8959-4A08119137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09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62BFC4-16AD-2B58-020B-335B46D52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EF0C2A-57F8-D154-9456-2A73BD05D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B7FDB86-D23A-9932-CE6A-5FD156EC0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C4571CE-307E-172F-4618-C5CDD989A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03980C-460C-51A7-CDC5-8B5E6EDB96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DB00A7D-29AB-9F22-7DBE-367CDDDBB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24F5-C824-4094-8CB3-580B69CC4F33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EC589F6-66C9-A162-5E3C-C4732AA7C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819B23A-A5BA-2CD9-3509-74977B4B3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04C6-DF86-4CBB-8959-4A08119137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6905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0D5A89-9C67-AE84-1C41-0E9B7118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B6AC9EF-38BF-4E82-ACB2-B70B59984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24F5-C824-4094-8CB3-580B69CC4F33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682966E-F926-D34D-2382-4609C2CCB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DD8D067-14EC-1F57-FCD9-58E159EF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04C6-DF86-4CBB-8959-4A08119137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12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9D2C9E7-1163-2686-1227-12DE3DB48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24F5-C824-4094-8CB3-580B69CC4F33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F37146B-A67E-B5D4-7A68-DD923496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1A0B46-9489-A7D2-14FC-6F1B02C27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04C6-DF86-4CBB-8959-4A08119137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650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6FDA7E-BB16-AE4D-5017-8176C416A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8ABDC1-F5C3-323A-0EC6-FC1C84EFA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F7913B-5B84-8FEB-7F7F-2AB214832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7A23BF-10CA-43A8-818E-E6A3FA656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24F5-C824-4094-8CB3-580B69CC4F33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7A88FFF-76C9-820C-80BC-8947500C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8DC4E7-4600-CB78-AC0F-EBF91FEC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04C6-DF86-4CBB-8959-4A08119137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706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D012A8-1427-5C85-510B-ECA3961B2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2425DD9-E769-C88D-843E-A648886B4D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376901E-D9F0-0B94-51EE-4F1EB43A3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531F0F3-9D05-0C2F-237C-0C2ABA0B3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24F5-C824-4094-8CB3-580B69CC4F33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AC0062-4345-81A6-9846-A5BDB45BE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02BE9E3-8BF6-2E8E-6967-BBB0989E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804C6-DF86-4CBB-8959-4A08119137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37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7D75FA9-BB45-7158-F2D5-AD8A8B2CB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3BEB65-B4F8-C765-67CF-4DA5B9D64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B57095-BC75-9CE3-9DFA-3C2D4D8E1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C24F5-C824-4094-8CB3-580B69CC4F33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32B09B-1369-39C4-6FB8-2A6C6EE7B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F25478-C169-B7D1-C504-5A2E23234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804C6-DF86-4CBB-8959-4A081191373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8EC52FB-BE90-C462-3B77-A2247F003B8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94375" y="6657340"/>
            <a:ext cx="63500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492689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0366AF62-8283-6423-B360-3B9292DD4A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Serious</a:t>
            </a:r>
            <a:r>
              <a:rPr lang="fr-FR" dirty="0"/>
              <a:t> Game sur la programmation évènementielle</a:t>
            </a:r>
          </a:p>
        </p:txBody>
      </p:sp>
      <p:pic>
        <p:nvPicPr>
          <p:cNvPr id="5" name="Image 4" descr="Une image contenant capture d’écran, horloge, Caractère coloré, rouge&#10;&#10;Description générée automatiquement">
            <a:extLst>
              <a:ext uri="{FF2B5EF4-FFF2-40B4-BE49-F238E27FC236}">
                <a16:creationId xmlns:a16="http://schemas.microsoft.com/office/drawing/2014/main" id="{61F6DD51-7BCC-B238-9420-D0A360ADA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32387"/>
            <a:ext cx="10396837" cy="326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4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30EDEF-0810-209B-C392-D2091FFE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Let's</a:t>
            </a:r>
            <a:r>
              <a:rPr lang="fr-FR" dirty="0"/>
              <a:t> </a:t>
            </a:r>
            <a:r>
              <a:rPr lang="fr-FR" dirty="0" err="1"/>
              <a:t>fight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BEA916-CAE7-90F0-67A5-BA9FED675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ne reste plus qu'à définir notre algorithme de combat.</a:t>
            </a:r>
          </a:p>
          <a:p>
            <a:r>
              <a:rPr lang="fr-FR" dirty="0"/>
              <a:t>Pour des raisons de clarification du code, on définit :</a:t>
            </a:r>
          </a:p>
          <a:p>
            <a:pPr lvl="1"/>
            <a:r>
              <a:rPr lang="fr-FR" dirty="0"/>
              <a:t>Une classe contenant l'ensemble de nos procédures à dérouler pendant notre algorithme</a:t>
            </a:r>
          </a:p>
          <a:p>
            <a:pPr lvl="1"/>
            <a:r>
              <a:rPr lang="fr-FR" dirty="0"/>
              <a:t>On donne alors une orientation fonctionnelle à notre programmation</a:t>
            </a:r>
          </a:p>
        </p:txBody>
      </p:sp>
    </p:spTree>
    <p:extLst>
      <p:ext uri="{BB962C8B-B14F-4D97-AF65-F5344CB8AC3E}">
        <p14:creationId xmlns:p14="http://schemas.microsoft.com/office/powerpoint/2010/main" val="876788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B3E5D4-BBEC-3AD1-4BB1-AA583A173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Let's</a:t>
            </a:r>
            <a:r>
              <a:rPr lang="fr-FR" dirty="0"/>
              <a:t> </a:t>
            </a:r>
            <a:r>
              <a:rPr lang="fr-FR" dirty="0" err="1"/>
              <a:t>fight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9502C-286E-58B6-7E64-FFA28911D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Nous avons besoin de:</a:t>
            </a:r>
          </a:p>
          <a:p>
            <a:pPr lvl="1"/>
            <a:r>
              <a:rPr lang="fr-FR" dirty="0"/>
              <a:t>Savoir si un </a:t>
            </a:r>
            <a:r>
              <a:rPr lang="fr-FR" dirty="0" err="1"/>
              <a:t>object</a:t>
            </a:r>
            <a:r>
              <a:rPr lang="fr-FR" dirty="0"/>
              <a:t> est "au contact"</a:t>
            </a:r>
          </a:p>
          <a:p>
            <a:pPr lvl="1"/>
            <a:r>
              <a:rPr lang="fr-FR" dirty="0"/>
              <a:t>Savoir si un objet est suffisamment proche pour être prise en compte dans notre traitement</a:t>
            </a:r>
          </a:p>
          <a:p>
            <a:pPr lvl="1"/>
            <a:r>
              <a:rPr lang="fr-FR" dirty="0"/>
              <a:t>Définir une série d'action en cas d'objet au contact</a:t>
            </a:r>
          </a:p>
          <a:p>
            <a:pPr lvl="1"/>
            <a:r>
              <a:rPr lang="fr-FR" dirty="0"/>
              <a:t>Définir une série d'action en cas d'objet proche</a:t>
            </a:r>
          </a:p>
          <a:p>
            <a:pPr lvl="1"/>
            <a:r>
              <a:rPr lang="fr-FR" dirty="0"/>
              <a:t>Que faire lors de la détection d'</a:t>
            </a:r>
            <a:r>
              <a:rPr lang="fr-FR" dirty="0" err="1"/>
              <a:t>énemi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Que faire si aucun évènement "important" ne survient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9193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B3E5D4-BBEC-3AD1-4BB1-AA583A173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Guide de procédure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9502C-286E-58B6-7E64-FFA28911D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631"/>
            <a:ext cx="10515600" cy="473955"/>
          </a:xfrm>
        </p:spPr>
        <p:txBody>
          <a:bodyPr>
            <a:normAutofit/>
          </a:bodyPr>
          <a:lstStyle/>
          <a:p>
            <a:r>
              <a:rPr lang="fr-FR" sz="2000" dirty="0"/>
              <a:t>Définition d'une classe contenant notre catalogue de procédure (Procédure Helper)</a:t>
            </a:r>
          </a:p>
          <a:p>
            <a:pPr lvl="1"/>
            <a:endParaRPr lang="fr-FR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F46A2A-1F23-3F54-8B13-2A8B18C57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71" y="2123667"/>
            <a:ext cx="5425079" cy="2129755"/>
          </a:xfrm>
          <a:prstGeom prst="rect">
            <a:avLst/>
          </a:prstGeom>
        </p:spPr>
      </p:pic>
      <p:sp>
        <p:nvSpPr>
          <p:cNvPr id="6" name="Légende : flèche courbée 5">
            <a:extLst>
              <a:ext uri="{FF2B5EF4-FFF2-40B4-BE49-F238E27FC236}">
                <a16:creationId xmlns:a16="http://schemas.microsoft.com/office/drawing/2014/main" id="{880EE6CB-5666-55C2-7ABC-3DE1549CC850}"/>
              </a:ext>
            </a:extLst>
          </p:cNvPr>
          <p:cNvSpPr/>
          <p:nvPr/>
        </p:nvSpPr>
        <p:spPr>
          <a:xfrm>
            <a:off x="7926403" y="2123667"/>
            <a:ext cx="2514600" cy="838200"/>
          </a:xfrm>
          <a:prstGeom prst="borderCallout2">
            <a:avLst>
              <a:gd name="adj1" fmla="val 44886"/>
              <a:gd name="adj2" fmla="val -2651"/>
              <a:gd name="adj3" fmla="val 72159"/>
              <a:gd name="adj4" fmla="val -28031"/>
              <a:gd name="adj5" fmla="val 75247"/>
              <a:gd name="adj6" fmla="val -6364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00" dirty="0">
                <a:solidFill>
                  <a:schemeClr val="tx1"/>
                </a:solidFill>
              </a:rPr>
              <a:t>Détection d'objet, les angles et distances sont mise au point de manière empirique en fonction des cas rencontrés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213B88-55C7-EBF0-49ED-C5D20E2B8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4363657"/>
            <a:ext cx="6139433" cy="2351424"/>
          </a:xfrm>
          <a:prstGeom prst="rect">
            <a:avLst/>
          </a:prstGeom>
        </p:spPr>
      </p:pic>
      <p:sp>
        <p:nvSpPr>
          <p:cNvPr id="9" name="Légende : flèche courbée 8">
            <a:extLst>
              <a:ext uri="{FF2B5EF4-FFF2-40B4-BE49-F238E27FC236}">
                <a16:creationId xmlns:a16="http://schemas.microsoft.com/office/drawing/2014/main" id="{36BADD37-A6D6-41B5-21A7-38CB2E5FA4AC}"/>
              </a:ext>
            </a:extLst>
          </p:cNvPr>
          <p:cNvSpPr/>
          <p:nvPr/>
        </p:nvSpPr>
        <p:spPr>
          <a:xfrm>
            <a:off x="1411303" y="4790667"/>
            <a:ext cx="2514600" cy="838200"/>
          </a:xfrm>
          <a:prstGeom prst="borderCallout2">
            <a:avLst>
              <a:gd name="adj1" fmla="val 49431"/>
              <a:gd name="adj2" fmla="val 101894"/>
              <a:gd name="adj3" fmla="val 33523"/>
              <a:gd name="adj4" fmla="val 149999"/>
              <a:gd name="adj5" fmla="val 29792"/>
              <a:gd name="adj6" fmla="val 18446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00" dirty="0">
                <a:solidFill>
                  <a:schemeClr val="tx1"/>
                </a:solidFill>
              </a:rPr>
              <a:t>Définition des différentes procédures d'évitement</a:t>
            </a:r>
          </a:p>
        </p:txBody>
      </p:sp>
    </p:spTree>
    <p:extLst>
      <p:ext uri="{BB962C8B-B14F-4D97-AF65-F5344CB8AC3E}">
        <p14:creationId xmlns:p14="http://schemas.microsoft.com/office/powerpoint/2010/main" val="171447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5E787F-61AF-47A7-EF15-CAAA4E42F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Guide de procédure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9200AD-7127-1F43-8EBB-02E9A6919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24350" cy="4351338"/>
          </a:xfrm>
        </p:spPr>
        <p:txBody>
          <a:bodyPr/>
          <a:lstStyle/>
          <a:p>
            <a:r>
              <a:rPr lang="fr-FR" dirty="0"/>
              <a:t>Déplacement à mettre en place en cas de détection d'ennemi ou dans le cas standard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9092646-0FC4-49FB-DCAF-CC5EA1C13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720" y="1690688"/>
            <a:ext cx="5087060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23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1AA9CC-C521-51D5-9604-32B399B1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Pilotons notre robot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FBA34C-E3CB-C69E-081C-967EEF456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07"/>
            <a:ext cx="10515600" cy="410581"/>
          </a:xfrm>
        </p:spPr>
        <p:txBody>
          <a:bodyPr>
            <a:normAutofit/>
          </a:bodyPr>
          <a:lstStyle/>
          <a:p>
            <a:r>
              <a:rPr lang="fr-FR" sz="2000" dirty="0"/>
              <a:t>Suite à l'analyse nous pouvons </a:t>
            </a:r>
            <a:r>
              <a:rPr lang="fr-FR" sz="2000" dirty="0" err="1"/>
              <a:t>orchester</a:t>
            </a:r>
            <a:r>
              <a:rPr lang="fr-FR" sz="2000" dirty="0"/>
              <a:t> les déplacements en utilisant le guide de procédure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D899194-EBB9-A4C5-8FDE-D9CD0A04D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641" y="1804754"/>
            <a:ext cx="3176735" cy="1063670"/>
          </a:xfrm>
          <a:prstGeom prst="rect">
            <a:avLst/>
          </a:prstGeom>
        </p:spPr>
      </p:pic>
      <p:sp>
        <p:nvSpPr>
          <p:cNvPr id="8" name="Légende : flèche courbée 7">
            <a:extLst>
              <a:ext uri="{FF2B5EF4-FFF2-40B4-BE49-F238E27FC236}">
                <a16:creationId xmlns:a16="http://schemas.microsoft.com/office/drawing/2014/main" id="{29BD9E36-BEE9-DF60-2D62-94BF4F531010}"/>
              </a:ext>
            </a:extLst>
          </p:cNvPr>
          <p:cNvSpPr/>
          <p:nvPr/>
        </p:nvSpPr>
        <p:spPr>
          <a:xfrm>
            <a:off x="3954478" y="1917489"/>
            <a:ext cx="2514600" cy="838200"/>
          </a:xfrm>
          <a:prstGeom prst="borderCallout2">
            <a:avLst>
              <a:gd name="adj1" fmla="val 49431"/>
              <a:gd name="adj2" fmla="val 101894"/>
              <a:gd name="adj3" fmla="val 33523"/>
              <a:gd name="adj4" fmla="val 149999"/>
              <a:gd name="adj5" fmla="val 29792"/>
              <a:gd name="adj6" fmla="val 18446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00" dirty="0">
                <a:solidFill>
                  <a:schemeClr val="tx1"/>
                </a:solidFill>
              </a:rPr>
              <a:t>Initialisation du guide de procédure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5A01400-34F7-D1A5-FBDC-D524C7FEB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44" y="3007970"/>
            <a:ext cx="7110743" cy="3484905"/>
          </a:xfrm>
          <a:prstGeom prst="rect">
            <a:avLst/>
          </a:prstGeom>
        </p:spPr>
      </p:pic>
      <p:sp>
        <p:nvSpPr>
          <p:cNvPr id="9" name="Légende : flèche courbée 8">
            <a:extLst>
              <a:ext uri="{FF2B5EF4-FFF2-40B4-BE49-F238E27FC236}">
                <a16:creationId xmlns:a16="http://schemas.microsoft.com/office/drawing/2014/main" id="{B96E3591-8E0B-C9EF-E321-5437E61523F1}"/>
              </a:ext>
            </a:extLst>
          </p:cNvPr>
          <p:cNvSpPr/>
          <p:nvPr/>
        </p:nvSpPr>
        <p:spPr>
          <a:xfrm>
            <a:off x="8839199" y="3428999"/>
            <a:ext cx="3176735" cy="2754517"/>
          </a:xfrm>
          <a:prstGeom prst="borderCallout2">
            <a:avLst>
              <a:gd name="adj1" fmla="val 44886"/>
              <a:gd name="adj2" fmla="val -2651"/>
              <a:gd name="adj3" fmla="val 35018"/>
              <a:gd name="adj4" fmla="val -34016"/>
              <a:gd name="adj5" fmla="val 25288"/>
              <a:gd name="adj6" fmla="val -78176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00" dirty="0">
                <a:solidFill>
                  <a:schemeClr val="tx1"/>
                </a:solidFill>
              </a:rPr>
              <a:t>Algorithme simple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chemeClr val="tx1"/>
                </a:solidFill>
              </a:rPr>
              <a:t>Ennemi détecter </a:t>
            </a:r>
            <a:r>
              <a:rPr lang="fr-FR" sz="1000" dirty="0">
                <a:solidFill>
                  <a:schemeClr val="tx1"/>
                </a:solidFill>
                <a:sym typeface="Wingdings" panose="05000000000000000000" pitchFamily="2" charset="2"/>
              </a:rPr>
              <a:t> procédure d'engagement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chemeClr val="tx1"/>
                </a:solidFill>
                <a:sym typeface="Wingdings" panose="05000000000000000000" pitchFamily="2" charset="2"/>
              </a:rPr>
              <a:t>Si on bouge  :</a:t>
            </a:r>
          </a:p>
          <a:p>
            <a:pPr marL="361950" lvl="1" indent="-180975">
              <a:buFont typeface="Wingdings" panose="05000000000000000000" pitchFamily="2" charset="2"/>
              <a:buChar char="è"/>
            </a:pPr>
            <a:r>
              <a:rPr lang="fr-FR" sz="1000" dirty="0">
                <a:solidFill>
                  <a:schemeClr val="tx1"/>
                </a:solidFill>
                <a:sym typeface="Wingdings" panose="05000000000000000000" pitchFamily="2" charset="2"/>
              </a:rPr>
              <a:t>Oui : Détection d'obstacle </a:t>
            </a:r>
          </a:p>
          <a:p>
            <a:pPr marL="361950" lvl="1" indent="-180975">
              <a:buFont typeface="Wingdings" panose="05000000000000000000" pitchFamily="2" charset="2"/>
              <a:buChar char="è"/>
            </a:pPr>
            <a:r>
              <a:rPr lang="fr-FR" sz="1000" dirty="0">
                <a:solidFill>
                  <a:schemeClr val="tx1"/>
                </a:solidFill>
                <a:sym typeface="Wingdings" panose="05000000000000000000" pitchFamily="2" charset="2"/>
              </a:rPr>
              <a:t>Non : </a:t>
            </a:r>
          </a:p>
          <a:p>
            <a:pPr marL="533400" lvl="2" indent="-171450">
              <a:buFont typeface="Wingdings" panose="05000000000000000000" pitchFamily="2" charset="2"/>
              <a:buChar char="è"/>
            </a:pPr>
            <a:r>
              <a:rPr lang="fr-FR" sz="1000" dirty="0">
                <a:solidFill>
                  <a:schemeClr val="tx1"/>
                </a:solidFill>
                <a:sym typeface="Wingdings" panose="05000000000000000000" pitchFamily="2" charset="2"/>
              </a:rPr>
              <a:t>si on tourne et pas d'objet proche, procédure de 'déplacement standard</a:t>
            </a:r>
          </a:p>
          <a:p>
            <a:pPr marL="533400" lvl="2" indent="-171450">
              <a:buFont typeface="Wingdings" panose="05000000000000000000" pitchFamily="2" charset="2"/>
              <a:buChar char="è"/>
            </a:pPr>
            <a:r>
              <a:rPr lang="fr-FR" sz="1000" dirty="0">
                <a:solidFill>
                  <a:schemeClr val="tx1"/>
                </a:solidFill>
                <a:sym typeface="Wingdings" panose="05000000000000000000" pitchFamily="2" charset="2"/>
              </a:rPr>
              <a:t>Sinon Détection d'obstacle</a:t>
            </a:r>
          </a:p>
          <a:p>
            <a:pPr lvl="1" indent="-276225">
              <a:buFont typeface="Wingdings" panose="05000000000000000000" pitchFamily="2" charset="2"/>
              <a:buChar char="è"/>
            </a:pPr>
            <a:endParaRPr lang="fr-F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016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1AA9CC-C521-51D5-9604-32B399B1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Pilotons notre robot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FBA34C-E3CB-C69E-081C-967EEF456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07"/>
            <a:ext cx="10515600" cy="410581"/>
          </a:xfrm>
        </p:spPr>
        <p:txBody>
          <a:bodyPr>
            <a:normAutofit/>
          </a:bodyPr>
          <a:lstStyle/>
          <a:p>
            <a:r>
              <a:rPr lang="fr-FR" sz="2000" dirty="0"/>
              <a:t>Algorithme de détection d'obstacle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AAFABB0-203B-FBC4-676F-310B29730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65" y="2133384"/>
            <a:ext cx="6436826" cy="4176382"/>
          </a:xfrm>
          <a:prstGeom prst="rect">
            <a:avLst/>
          </a:prstGeom>
        </p:spPr>
      </p:pic>
      <p:sp>
        <p:nvSpPr>
          <p:cNvPr id="6" name="Légende : flèche courbée 5">
            <a:extLst>
              <a:ext uri="{FF2B5EF4-FFF2-40B4-BE49-F238E27FC236}">
                <a16:creationId xmlns:a16="http://schemas.microsoft.com/office/drawing/2014/main" id="{187FCF90-BBD2-C4E2-476E-8B020AE47923}"/>
              </a:ext>
            </a:extLst>
          </p:cNvPr>
          <p:cNvSpPr/>
          <p:nvPr/>
        </p:nvSpPr>
        <p:spPr>
          <a:xfrm>
            <a:off x="8703397" y="2451225"/>
            <a:ext cx="3176735" cy="2754517"/>
          </a:xfrm>
          <a:prstGeom prst="borderCallout2">
            <a:avLst>
              <a:gd name="adj1" fmla="val 44886"/>
              <a:gd name="adj2" fmla="val -2651"/>
              <a:gd name="adj3" fmla="val 35018"/>
              <a:gd name="adj4" fmla="val -34016"/>
              <a:gd name="adj5" fmla="val 25288"/>
              <a:gd name="adj6" fmla="val -78176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00" dirty="0">
                <a:solidFill>
                  <a:schemeClr val="tx1"/>
                </a:solidFill>
                <a:sym typeface="Wingdings" panose="05000000000000000000" pitchFamily="2" charset="2"/>
              </a:rPr>
              <a:t>Détection de danger ou </a:t>
            </a:r>
            <a:r>
              <a:rPr lang="fr-FR" sz="1000" dirty="0" err="1">
                <a:solidFill>
                  <a:schemeClr val="tx1"/>
                </a:solidFill>
                <a:sym typeface="Wingdings" panose="05000000000000000000" pitchFamily="2" charset="2"/>
              </a:rPr>
              <a:t>object</a:t>
            </a:r>
            <a:r>
              <a:rPr lang="fr-FR" sz="1000" dirty="0">
                <a:solidFill>
                  <a:schemeClr val="tx1"/>
                </a:solidFill>
                <a:sym typeface="Wingdings" panose="05000000000000000000" pitchFamily="2" charset="2"/>
              </a:rPr>
              <a:t>  proche  procédure d'évitement en urgence</a:t>
            </a:r>
          </a:p>
          <a:p>
            <a:r>
              <a:rPr lang="fr-FR" sz="1000" dirty="0">
                <a:solidFill>
                  <a:schemeClr val="tx1"/>
                </a:solidFill>
                <a:sym typeface="Wingdings" panose="05000000000000000000" pitchFamily="2" charset="2"/>
              </a:rPr>
              <a:t>Détection d'objet sur la trajection  procédure d'évitement standard</a:t>
            </a:r>
          </a:p>
          <a:p>
            <a:pPr lvl="1" indent="-276225">
              <a:buFont typeface="Wingdings" panose="05000000000000000000" pitchFamily="2" charset="2"/>
              <a:buChar char="è"/>
            </a:pPr>
            <a:endParaRPr lang="fr-F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8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F30297-98F0-4220-2DC4-92CCF6AD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009EA-5B32-B39E-518E-D8C5B357B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411"/>
            <a:ext cx="10515600" cy="4351338"/>
          </a:xfrm>
        </p:spPr>
        <p:txBody>
          <a:bodyPr/>
          <a:lstStyle/>
          <a:p>
            <a:r>
              <a:rPr lang="fr-FR" dirty="0"/>
              <a:t>Vous trouverez ici l'ensemble du code pour le pilotage du bot</a:t>
            </a: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51CABF87-419B-265D-D035-8AE19BD022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901090"/>
              </p:ext>
            </p:extLst>
          </p:nvPr>
        </p:nvGraphicFramePr>
        <p:xfrm>
          <a:off x="4627924" y="2810779"/>
          <a:ext cx="1944892" cy="2282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 d’environnement du Gestionnaire de liaisons" showAsIcon="1" r:id="rId2" imgW="374040" imgH="439560" progId="Package">
                  <p:embed/>
                </p:oleObj>
              </mc:Choice>
              <mc:Fallback>
                <p:oleObj name="Objet d’environnement du Gestionnaire de liaisons" showAsIcon="1" r:id="rId2" imgW="3740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27924" y="2810779"/>
                        <a:ext cx="1944892" cy="22827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1528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DC67F0-6024-A63B-3F4B-FC16FE258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Initial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AC39E4-3337-2921-DFD5-52168A75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24275" cy="4351338"/>
          </a:xfrm>
        </p:spPr>
        <p:txBody>
          <a:bodyPr>
            <a:normAutofit/>
          </a:bodyPr>
          <a:lstStyle/>
          <a:p>
            <a:r>
              <a:rPr lang="fr-FR" sz="2000" dirty="0"/>
              <a:t>Gestion d'action basique sur les 3 types d'évènements principaux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000" dirty="0"/>
              <a:t>Démarrage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000" dirty="0"/>
              <a:t>Scanner de détection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000" dirty="0"/>
              <a:t>Message de </a:t>
            </a:r>
            <a:r>
              <a:rPr lang="fr-FR" sz="2000" dirty="0" err="1"/>
              <a:t>status</a:t>
            </a:r>
            <a:endParaRPr lang="fr-FR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DF00E3-8564-B8DF-BEA0-E5D8DC07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159" y="1825625"/>
            <a:ext cx="6563641" cy="447737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2157CE69-9B1A-3D10-406F-7371A9C17669}"/>
              </a:ext>
            </a:extLst>
          </p:cNvPr>
          <p:cNvSpPr/>
          <p:nvPr/>
        </p:nvSpPr>
        <p:spPr>
          <a:xfrm>
            <a:off x="7956958" y="3872067"/>
            <a:ext cx="399390" cy="3844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98DB5FD9-FE8C-4A8C-CD03-08292E22AFB9}"/>
              </a:ext>
            </a:extLst>
          </p:cNvPr>
          <p:cNvSpPr/>
          <p:nvPr/>
        </p:nvSpPr>
        <p:spPr>
          <a:xfrm>
            <a:off x="9259148" y="5436807"/>
            <a:ext cx="399390" cy="3844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55CAC3C-EB64-B4DF-E51E-89C29BA9500C}"/>
              </a:ext>
            </a:extLst>
          </p:cNvPr>
          <p:cNvSpPr/>
          <p:nvPr/>
        </p:nvSpPr>
        <p:spPr>
          <a:xfrm>
            <a:off x="10552285" y="4910197"/>
            <a:ext cx="399390" cy="3844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Arial Black" panose="020B0A040201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3898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CFD212-AD31-0CE6-B94A-96FF1890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Regroupement de l'ensemble des traitements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D77D0B-D3B9-E0BE-D9FD-913CDA0DE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6300" cy="4351338"/>
          </a:xfrm>
        </p:spPr>
        <p:txBody>
          <a:bodyPr>
            <a:normAutofit/>
          </a:bodyPr>
          <a:lstStyle/>
          <a:p>
            <a:r>
              <a:rPr lang="fr-FR" sz="2000" dirty="0"/>
              <a:t>Déclaration d'une classe Bot implémentant le traitement des 3 types d'évènement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B764773-9B49-8C58-681E-48B972349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313026"/>
            <a:ext cx="5603178" cy="22447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0313ED1-E693-487B-7434-E75E6D824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991" y="1842483"/>
            <a:ext cx="6154009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98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4AE557-0D10-73F0-BBDB-178DDC32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d'une gestion d'état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71E4F7-19D6-4715-EEEC-AA51E7160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L'état de notre bot est défini par 4 sous état :</a:t>
            </a:r>
          </a:p>
          <a:p>
            <a:pPr lvl="1"/>
            <a:r>
              <a:rPr lang="fr-FR" dirty="0"/>
              <a:t>Son avancée : </a:t>
            </a:r>
            <a:r>
              <a:rPr lang="fr-FR" dirty="0" err="1"/>
              <a:t>MovingStatus</a:t>
            </a:r>
            <a:endParaRPr lang="fr-FR" dirty="0"/>
          </a:p>
          <a:p>
            <a:pPr lvl="1"/>
            <a:r>
              <a:rPr lang="fr-FR" dirty="0"/>
              <a:t>Sa rotation : </a:t>
            </a:r>
            <a:r>
              <a:rPr lang="fr-FR" dirty="0" err="1"/>
              <a:t>TurningStatus</a:t>
            </a:r>
            <a:endParaRPr lang="fr-FR" dirty="0"/>
          </a:p>
          <a:p>
            <a:pPr lvl="1"/>
            <a:r>
              <a:rPr lang="fr-FR" dirty="0"/>
              <a:t>Sa capacité à tirer : </a:t>
            </a:r>
            <a:r>
              <a:rPr lang="fr-FR" dirty="0" err="1"/>
              <a:t>FireStatus</a:t>
            </a:r>
            <a:endParaRPr lang="fr-FR" dirty="0"/>
          </a:p>
          <a:p>
            <a:pPr lvl="1"/>
            <a:r>
              <a:rPr lang="fr-FR" dirty="0"/>
              <a:t>Son état "gelé" (suite collision) : </a:t>
            </a:r>
            <a:r>
              <a:rPr lang="fr-FR" dirty="0" err="1"/>
              <a:t>isStunned</a:t>
            </a:r>
            <a:endParaRPr lang="fr-FR" dirty="0"/>
          </a:p>
          <a:p>
            <a:r>
              <a:rPr lang="fr-FR" dirty="0"/>
              <a:t>Dans un système asynchrone tout action doit attendre sa confirmation. Il nous faut donc gérer :</a:t>
            </a:r>
          </a:p>
          <a:p>
            <a:pPr lvl="1"/>
            <a:r>
              <a:rPr lang="fr-FR" dirty="0"/>
              <a:t>La notion de demande (état "en attente")</a:t>
            </a:r>
          </a:p>
          <a:p>
            <a:pPr lvl="1"/>
            <a:r>
              <a:rPr lang="fr-FR" dirty="0"/>
              <a:t>La notion de confirmation</a:t>
            </a:r>
          </a:p>
        </p:txBody>
      </p:sp>
    </p:spTree>
    <p:extLst>
      <p:ext uri="{BB962C8B-B14F-4D97-AF65-F5344CB8AC3E}">
        <p14:creationId xmlns:p14="http://schemas.microsoft.com/office/powerpoint/2010/main" val="249290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4AE557-0D10-73F0-BBDB-178DDC32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d'une gestion d'état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71E4F7-19D6-4715-EEEC-AA51E7160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62500" cy="4351338"/>
          </a:xfrm>
        </p:spPr>
        <p:txBody>
          <a:bodyPr>
            <a:normAutofit/>
          </a:bodyPr>
          <a:lstStyle/>
          <a:p>
            <a:r>
              <a:rPr lang="fr-FR" sz="2000" dirty="0"/>
              <a:t>Création d'une classe </a:t>
            </a:r>
            <a:r>
              <a:rPr lang="fr-FR" sz="2000" dirty="0" err="1"/>
              <a:t>Status</a:t>
            </a:r>
            <a:r>
              <a:rPr lang="fr-FR" sz="2000" dirty="0"/>
              <a:t> permettant de gérer les états (hors gel) </a:t>
            </a:r>
          </a:p>
          <a:p>
            <a:r>
              <a:rPr lang="fr-FR" sz="2000" dirty="0"/>
              <a:t>On doit être en capacité de gérer également les délais de transmission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fr-FR" sz="2000" dirty="0">
                <a:sym typeface="Wingdings" panose="05000000000000000000" pitchFamily="2" charset="2"/>
              </a:rPr>
              <a:t>Délai de prise en compte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fr-FR" sz="2000" dirty="0">
                <a:sym typeface="Wingdings" panose="05000000000000000000" pitchFamily="2" charset="2"/>
              </a:rPr>
              <a:t>Délai de réception de la validation d'une action</a:t>
            </a:r>
          </a:p>
          <a:p>
            <a:r>
              <a:rPr lang="fr-FR" sz="2000" dirty="0">
                <a:sym typeface="Wingdings" panose="05000000000000000000" pitchFamily="2" charset="2"/>
              </a:rPr>
              <a:t>Cette classe est dérivé pour obtenir :</a:t>
            </a:r>
          </a:p>
          <a:p>
            <a:pPr lvl="1"/>
            <a:r>
              <a:rPr lang="fr-FR" sz="1600" dirty="0" err="1"/>
              <a:t>TurningStatus</a:t>
            </a:r>
            <a:endParaRPr lang="fr-FR" sz="1600" dirty="0"/>
          </a:p>
          <a:p>
            <a:pPr lvl="1"/>
            <a:r>
              <a:rPr lang="fr-FR" sz="1600" dirty="0" err="1"/>
              <a:t>MovingStatus</a:t>
            </a:r>
            <a:endParaRPr lang="fr-FR" sz="1600" dirty="0"/>
          </a:p>
          <a:p>
            <a:pPr lvl="1"/>
            <a:r>
              <a:rPr lang="fr-FR" sz="1600" dirty="0" err="1"/>
              <a:t>FireStatus</a:t>
            </a:r>
            <a:endParaRPr lang="fr-FR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F11A1F-F192-291C-A5FA-58866F728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07" y="1942799"/>
            <a:ext cx="5982535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900EE4-5308-DC61-2E80-3368706C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d'une gestion d'état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FE8997-A268-C00E-110A-32EA3FA53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>
            <a:normAutofit/>
          </a:bodyPr>
          <a:lstStyle/>
          <a:p>
            <a:r>
              <a:rPr lang="fr-FR" sz="2000" dirty="0"/>
              <a:t>Il nous faut ensuite une classe en capacité d'intercepter les commandes émises gérer l'état global du Bot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C0555A-C9D2-0390-CC39-332712115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92" y="2523840"/>
            <a:ext cx="4944165" cy="40772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6DA3F62-FF6E-CC54-AAD0-9DA173B59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396" y="2523840"/>
            <a:ext cx="4763165" cy="2857899"/>
          </a:xfrm>
          <a:prstGeom prst="rect">
            <a:avLst/>
          </a:prstGeom>
        </p:spPr>
      </p:pic>
      <p:sp>
        <p:nvSpPr>
          <p:cNvPr id="10" name="Légende : flèche courbée 9">
            <a:extLst>
              <a:ext uri="{FF2B5EF4-FFF2-40B4-BE49-F238E27FC236}">
                <a16:creationId xmlns:a16="http://schemas.microsoft.com/office/drawing/2014/main" id="{6036427B-81F0-83E2-A146-EB18209E32D2}"/>
              </a:ext>
            </a:extLst>
          </p:cNvPr>
          <p:cNvSpPr/>
          <p:nvPr/>
        </p:nvSpPr>
        <p:spPr>
          <a:xfrm>
            <a:off x="5543550" y="5838825"/>
            <a:ext cx="2514600" cy="8382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1154"/>
              <a:gd name="adj6" fmla="val -56028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00" dirty="0">
                <a:solidFill>
                  <a:schemeClr val="tx1"/>
                </a:solidFill>
              </a:rPr>
              <a:t>Prise en compte de l'état "gelé" puis stockage de l'appel pour passer à un état "</a:t>
            </a:r>
            <a:r>
              <a:rPr lang="fr-FR" sz="1000" dirty="0" err="1">
                <a:solidFill>
                  <a:schemeClr val="tx1"/>
                </a:solidFill>
              </a:rPr>
              <a:t>pending</a:t>
            </a:r>
            <a:r>
              <a:rPr lang="fr-FR" sz="1000" dirty="0">
                <a:solidFill>
                  <a:schemeClr val="tx1"/>
                </a:solidFill>
              </a:rPr>
              <a:t>" de la commande (voir </a:t>
            </a:r>
            <a:r>
              <a:rPr lang="fr-FR" sz="1000" dirty="0" err="1">
                <a:solidFill>
                  <a:schemeClr val="tx1"/>
                </a:solidFill>
              </a:rPr>
              <a:t>Status</a:t>
            </a:r>
            <a:r>
              <a:rPr lang="fr-FR" sz="10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2514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900EE4-5308-DC61-2E80-3368706C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d'une gestion d'état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FE8997-A268-C00E-110A-32EA3FA53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>
            <a:normAutofit/>
          </a:bodyPr>
          <a:lstStyle/>
          <a:p>
            <a:r>
              <a:rPr lang="fr-FR" sz="2000" dirty="0"/>
              <a:t>Il nous faut ensuite prendre en compte les retours de confirmation de la prise en compte de l'état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B50894-9334-DA17-B177-80E00B78E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53" y="2482316"/>
            <a:ext cx="5430008" cy="3829584"/>
          </a:xfrm>
          <a:prstGeom prst="rect">
            <a:avLst/>
          </a:prstGeom>
        </p:spPr>
      </p:pic>
      <p:sp>
        <p:nvSpPr>
          <p:cNvPr id="10" name="Légende : flèche courbée 9">
            <a:extLst>
              <a:ext uri="{FF2B5EF4-FFF2-40B4-BE49-F238E27FC236}">
                <a16:creationId xmlns:a16="http://schemas.microsoft.com/office/drawing/2014/main" id="{6036427B-81F0-83E2-A146-EB18209E32D2}"/>
              </a:ext>
            </a:extLst>
          </p:cNvPr>
          <p:cNvSpPr/>
          <p:nvPr/>
        </p:nvSpPr>
        <p:spPr>
          <a:xfrm>
            <a:off x="6792928" y="3144327"/>
            <a:ext cx="2514600" cy="8382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2293"/>
              <a:gd name="adj6" fmla="val -55308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00" dirty="0">
                <a:solidFill>
                  <a:schemeClr val="tx1"/>
                </a:solidFill>
              </a:rPr>
              <a:t>Confirmation de la prise en compte de la demande d'action pour valider le </a:t>
            </a:r>
            <a:r>
              <a:rPr lang="fr-FR" sz="1000" dirty="0" err="1">
                <a:solidFill>
                  <a:schemeClr val="tx1"/>
                </a:solidFill>
              </a:rPr>
              <a:t>status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6" name="Légende : flèche courbée 5">
            <a:extLst>
              <a:ext uri="{FF2B5EF4-FFF2-40B4-BE49-F238E27FC236}">
                <a16:creationId xmlns:a16="http://schemas.microsoft.com/office/drawing/2014/main" id="{097E8C3D-B992-8509-859D-0785F8622DE6}"/>
              </a:ext>
            </a:extLst>
          </p:cNvPr>
          <p:cNvSpPr/>
          <p:nvPr/>
        </p:nvSpPr>
        <p:spPr>
          <a:xfrm>
            <a:off x="6669437" y="4397108"/>
            <a:ext cx="2514600" cy="8382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5218"/>
              <a:gd name="adj6" fmla="val -57828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00" dirty="0">
                <a:solidFill>
                  <a:schemeClr val="tx1"/>
                </a:solidFill>
              </a:rPr>
              <a:t>Gestion de l'état "gelé" pour </a:t>
            </a:r>
            <a:r>
              <a:rPr lang="fr-FR" sz="1000" dirty="0" err="1">
                <a:solidFill>
                  <a:schemeClr val="tx1"/>
                </a:solidFill>
              </a:rPr>
              <a:t>empecher</a:t>
            </a:r>
            <a:r>
              <a:rPr lang="fr-FR" sz="1000" dirty="0">
                <a:solidFill>
                  <a:schemeClr val="tx1"/>
                </a:solidFill>
              </a:rPr>
              <a:t> de nouvelles actions qui ne seraient pas prise en compte par le système.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55A3C8C-40B6-596E-9E22-B98B6CFE5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928" y="5606952"/>
            <a:ext cx="2391109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6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4646D-3431-DF30-EF40-B5A12143B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6018" cy="1325563"/>
          </a:xfrm>
        </p:spPr>
        <p:txBody>
          <a:bodyPr/>
          <a:lstStyle/>
          <a:p>
            <a:r>
              <a:rPr lang="fr-FR" dirty="0"/>
              <a:t>Analyse de l'environnement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4F74A6-331F-6E80-1B81-DAE8134DF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6018" cy="4351338"/>
          </a:xfrm>
        </p:spPr>
        <p:txBody>
          <a:bodyPr>
            <a:normAutofit/>
          </a:bodyPr>
          <a:lstStyle/>
          <a:p>
            <a:r>
              <a:rPr lang="fr-FR" sz="2000" dirty="0"/>
              <a:t>Le scanner envoie beaucoup d'information il faut les analyser avant traitement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BAEAC7-F26F-5A7D-FBC0-386B0AEF1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436" y="500814"/>
            <a:ext cx="5953956" cy="5992061"/>
          </a:xfrm>
          <a:prstGeom prst="rect">
            <a:avLst/>
          </a:prstGeom>
        </p:spPr>
      </p:pic>
      <p:sp>
        <p:nvSpPr>
          <p:cNvPr id="6" name="Légende : flèche courbée 5">
            <a:extLst>
              <a:ext uri="{FF2B5EF4-FFF2-40B4-BE49-F238E27FC236}">
                <a16:creationId xmlns:a16="http://schemas.microsoft.com/office/drawing/2014/main" id="{697B6E0F-3B75-0133-7AC9-66DD5145B319}"/>
              </a:ext>
            </a:extLst>
          </p:cNvPr>
          <p:cNvSpPr/>
          <p:nvPr/>
        </p:nvSpPr>
        <p:spPr>
          <a:xfrm>
            <a:off x="2287937" y="2658644"/>
            <a:ext cx="2514600" cy="838200"/>
          </a:xfrm>
          <a:prstGeom prst="borderCallout2">
            <a:avLst>
              <a:gd name="adj1" fmla="val 23296"/>
              <a:gd name="adj2" fmla="val 105682"/>
              <a:gd name="adj3" fmla="val 39204"/>
              <a:gd name="adj4" fmla="val 129923"/>
              <a:gd name="adj5" fmla="val 78173"/>
              <a:gd name="adj6" fmla="val 178914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00" dirty="0">
                <a:solidFill>
                  <a:schemeClr val="tx1"/>
                </a:solidFill>
              </a:rPr>
              <a:t>On "traduit" les évènements en réalité métier : ennemi, obstacle, danger (désintégrateurs) pour permettre une approche plus fonctionnelle des actions à déclencher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B5E4C4-4D79-961D-39C3-16F5AD643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08" y="3728850"/>
            <a:ext cx="3258005" cy="2676899"/>
          </a:xfrm>
          <a:prstGeom prst="rect">
            <a:avLst/>
          </a:prstGeom>
        </p:spPr>
      </p:pic>
      <p:sp>
        <p:nvSpPr>
          <p:cNvPr id="9" name="Légende : flèche courbée 8">
            <a:extLst>
              <a:ext uri="{FF2B5EF4-FFF2-40B4-BE49-F238E27FC236}">
                <a16:creationId xmlns:a16="http://schemas.microsoft.com/office/drawing/2014/main" id="{6D66BC40-69A3-9A26-5033-8A141FBF40B7}"/>
              </a:ext>
            </a:extLst>
          </p:cNvPr>
          <p:cNvSpPr/>
          <p:nvPr/>
        </p:nvSpPr>
        <p:spPr>
          <a:xfrm>
            <a:off x="3202337" y="4001294"/>
            <a:ext cx="2514600" cy="838200"/>
          </a:xfrm>
          <a:prstGeom prst="borderCallout2">
            <a:avLst>
              <a:gd name="adj1" fmla="val 23296"/>
              <a:gd name="adj2" fmla="val -379"/>
              <a:gd name="adj3" fmla="val 44886"/>
              <a:gd name="adj4" fmla="val -17804"/>
              <a:gd name="adj5" fmla="val 63400"/>
              <a:gd name="adj6" fmla="val -37753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00" dirty="0">
                <a:solidFill>
                  <a:schemeClr val="tx1"/>
                </a:solidFill>
              </a:rPr>
              <a:t>Utilitaire pour standardiser les éléments de l'environnement</a:t>
            </a:r>
          </a:p>
        </p:txBody>
      </p:sp>
    </p:spTree>
    <p:extLst>
      <p:ext uri="{BB962C8B-B14F-4D97-AF65-F5344CB8AC3E}">
        <p14:creationId xmlns:p14="http://schemas.microsoft.com/office/powerpoint/2010/main" val="309919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B2ED65-B44F-C6B5-596C-ADFE2909E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 dans le bot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4BD885-3E9E-DF0E-E264-2559265CE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319" y="1330325"/>
            <a:ext cx="8326012" cy="4515480"/>
          </a:xfrm>
          <a:prstGeom prst="rect">
            <a:avLst/>
          </a:prstGeom>
        </p:spPr>
      </p:pic>
      <p:sp>
        <p:nvSpPr>
          <p:cNvPr id="6" name="Légende : flèche courbée 5">
            <a:extLst>
              <a:ext uri="{FF2B5EF4-FFF2-40B4-BE49-F238E27FC236}">
                <a16:creationId xmlns:a16="http://schemas.microsoft.com/office/drawing/2014/main" id="{11F55E5B-E7FF-656A-E32B-E90967E13D17}"/>
              </a:ext>
            </a:extLst>
          </p:cNvPr>
          <p:cNvSpPr/>
          <p:nvPr/>
        </p:nvSpPr>
        <p:spPr>
          <a:xfrm>
            <a:off x="573103" y="1629852"/>
            <a:ext cx="2514600" cy="838200"/>
          </a:xfrm>
          <a:prstGeom prst="borderCallout2">
            <a:avLst>
              <a:gd name="adj1" fmla="val 63068"/>
              <a:gd name="adj2" fmla="val 103788"/>
              <a:gd name="adj3" fmla="val 113068"/>
              <a:gd name="adj4" fmla="val 122727"/>
              <a:gd name="adj5" fmla="val 170702"/>
              <a:gd name="adj6" fmla="val 142798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00" dirty="0">
                <a:solidFill>
                  <a:schemeClr val="tx1"/>
                </a:solidFill>
              </a:rPr>
              <a:t>Analyse des évènements de détection</a:t>
            </a:r>
          </a:p>
        </p:txBody>
      </p:sp>
      <p:sp>
        <p:nvSpPr>
          <p:cNvPr id="7" name="Légende : flèche courbée 6">
            <a:extLst>
              <a:ext uri="{FF2B5EF4-FFF2-40B4-BE49-F238E27FC236}">
                <a16:creationId xmlns:a16="http://schemas.microsoft.com/office/drawing/2014/main" id="{31F72C13-1C2B-4FE4-48BA-1987F80BC8C9}"/>
              </a:ext>
            </a:extLst>
          </p:cNvPr>
          <p:cNvSpPr/>
          <p:nvPr/>
        </p:nvSpPr>
        <p:spPr>
          <a:xfrm>
            <a:off x="677878" y="3277677"/>
            <a:ext cx="2514600" cy="838200"/>
          </a:xfrm>
          <a:prstGeom prst="borderCallout2">
            <a:avLst>
              <a:gd name="adj1" fmla="val 63068"/>
              <a:gd name="adj2" fmla="val 103788"/>
              <a:gd name="adj3" fmla="val 109659"/>
              <a:gd name="adj4" fmla="val 112121"/>
              <a:gd name="adj5" fmla="val 125247"/>
              <a:gd name="adj6" fmla="val 139389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00" dirty="0">
                <a:solidFill>
                  <a:schemeClr val="tx1"/>
                </a:solidFill>
              </a:rPr>
              <a:t>Prise en charge des évènements de confirmation de </a:t>
            </a:r>
            <a:r>
              <a:rPr lang="fr-FR" sz="1000" dirty="0" err="1">
                <a:solidFill>
                  <a:schemeClr val="tx1"/>
                </a:solidFill>
              </a:rPr>
              <a:t>status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8" name="Légende : flèche courbée 7">
            <a:extLst>
              <a:ext uri="{FF2B5EF4-FFF2-40B4-BE49-F238E27FC236}">
                <a16:creationId xmlns:a16="http://schemas.microsoft.com/office/drawing/2014/main" id="{DEAD5A99-2A2C-8EA2-5571-70969528356C}"/>
              </a:ext>
            </a:extLst>
          </p:cNvPr>
          <p:cNvSpPr/>
          <p:nvPr/>
        </p:nvSpPr>
        <p:spPr>
          <a:xfrm>
            <a:off x="677878" y="4258752"/>
            <a:ext cx="2514600" cy="838200"/>
          </a:xfrm>
          <a:prstGeom prst="borderCallout2">
            <a:avLst>
              <a:gd name="adj1" fmla="val 63068"/>
              <a:gd name="adj2" fmla="val 103788"/>
              <a:gd name="adj3" fmla="val 109659"/>
              <a:gd name="adj4" fmla="val 112121"/>
              <a:gd name="adj5" fmla="val 125247"/>
              <a:gd name="adj6" fmla="val 139389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00" dirty="0">
                <a:solidFill>
                  <a:schemeClr val="tx1"/>
                </a:solidFill>
              </a:rPr>
              <a:t>Initialisation du gestionnaire d'état</a:t>
            </a:r>
          </a:p>
        </p:txBody>
      </p:sp>
    </p:spTree>
    <p:extLst>
      <p:ext uri="{BB962C8B-B14F-4D97-AF65-F5344CB8AC3E}">
        <p14:creationId xmlns:p14="http://schemas.microsoft.com/office/powerpoint/2010/main" val="15720498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20d33d7-bbe4-47b8-a5ad-6a3992657a0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606</Words>
  <Application>Microsoft Office PowerPoint</Application>
  <PresentationFormat>Grand écran</PresentationFormat>
  <Paragraphs>79</Paragraphs>
  <Slides>16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Wingdings</vt:lpstr>
      <vt:lpstr>Thème Office</vt:lpstr>
      <vt:lpstr>Package</vt:lpstr>
      <vt:lpstr>Présentation PowerPoint</vt:lpstr>
      <vt:lpstr>Code Initial</vt:lpstr>
      <vt:lpstr>Regroupement de l'ensemble des traitements</vt:lpstr>
      <vt:lpstr>Création d'une gestion d'état</vt:lpstr>
      <vt:lpstr>Création d'une gestion d'état</vt:lpstr>
      <vt:lpstr>Création d'une gestion d'état</vt:lpstr>
      <vt:lpstr>Création d'une gestion d'état</vt:lpstr>
      <vt:lpstr>Analyse de l'environnement</vt:lpstr>
      <vt:lpstr>Utilisation dans le bot</vt:lpstr>
      <vt:lpstr>Let's fight</vt:lpstr>
      <vt:lpstr>Let's fight</vt:lpstr>
      <vt:lpstr>Guide de procédure</vt:lpstr>
      <vt:lpstr>Guide de procédure</vt:lpstr>
      <vt:lpstr>Pilotons notre robot</vt:lpstr>
      <vt:lpstr>Pilotons notre robot</vt:lpstr>
      <vt:lpstr>Le code</vt:lpstr>
    </vt:vector>
  </TitlesOfParts>
  <Company>CGI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BOURRET, Sébastien</dc:creator>
  <cp:lastModifiedBy>Sébastien Bourret</cp:lastModifiedBy>
  <cp:revision>2</cp:revision>
  <dcterms:created xsi:type="dcterms:W3CDTF">2023-12-01T08:31:17Z</dcterms:created>
  <dcterms:modified xsi:type="dcterms:W3CDTF">2023-12-01T09:37:19Z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Office:8</vt:lpwstr>
  </property>
  <property fmtid="{D5CDD505-2E9C-101B-9397-08002B2CF9AE}" pid="3" name="ClassificationContentMarkingFooterText">
    <vt:lpwstr>Confidentiel</vt:lpwstr>
  </property>
</Properties>
</file>